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57" r:id="rId3"/>
    <p:sldId id="261" r:id="rId4"/>
    <p:sldId id="258" r:id="rId5"/>
    <p:sldId id="265" r:id="rId6"/>
    <p:sldId id="266" r:id="rId7"/>
    <p:sldId id="259" r:id="rId8"/>
    <p:sldId id="264" r:id="rId9"/>
    <p:sldId id="263" r:id="rId10"/>
    <p:sldId id="267" r:id="rId11"/>
    <p:sldId id="262" r:id="rId12"/>
    <p:sldId id="260" r:id="rId13"/>
  </p:sldIdLst>
  <p:sldSz cx="9144000" cy="6858000" type="screen4x3"/>
  <p:notesSz cx="6954838"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varScale="1">
        <p:scale>
          <a:sx n="107" d="100"/>
          <a:sy n="107" d="100"/>
        </p:scale>
        <p:origin x="-84" y="-12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13075" cy="46196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40177" y="2"/>
            <a:ext cx="3013075" cy="461963"/>
          </a:xfrm>
          <a:prstGeom prst="rect">
            <a:avLst/>
          </a:prstGeom>
        </p:spPr>
        <p:txBody>
          <a:bodyPr vert="horz" lIns="91440" tIns="45720" rIns="91440" bIns="45720" rtlCol="0"/>
          <a:lstStyle>
            <a:lvl1pPr algn="r">
              <a:defRPr sz="1200"/>
            </a:lvl1pPr>
          </a:lstStyle>
          <a:p>
            <a:fld id="{C8680867-DB7A-4C2E-BA1C-4F23F064F68D}" type="datetimeFigureOut">
              <a:rPr lang="en-US" smtClean="0"/>
              <a:t>5/8/2014</a:t>
            </a:fld>
            <a:endParaRPr lang="en-US" dirty="0"/>
          </a:p>
        </p:txBody>
      </p:sp>
      <p:sp>
        <p:nvSpPr>
          <p:cNvPr id="4" name="Footer Placeholder 3"/>
          <p:cNvSpPr>
            <a:spLocks noGrp="1"/>
          </p:cNvSpPr>
          <p:nvPr>
            <p:ph type="ftr" sz="quarter" idx="2"/>
          </p:nvPr>
        </p:nvSpPr>
        <p:spPr>
          <a:xfrm>
            <a:off x="2" y="8777288"/>
            <a:ext cx="3013075" cy="461962"/>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40177" y="8777288"/>
            <a:ext cx="3013075" cy="461962"/>
          </a:xfrm>
          <a:prstGeom prst="rect">
            <a:avLst/>
          </a:prstGeom>
        </p:spPr>
        <p:txBody>
          <a:bodyPr vert="horz" lIns="91440" tIns="45720" rIns="91440" bIns="45720" rtlCol="0" anchor="b"/>
          <a:lstStyle>
            <a:lvl1pPr algn="r">
              <a:defRPr sz="1200"/>
            </a:lvl1pPr>
          </a:lstStyle>
          <a:p>
            <a:fld id="{ABEBF5C7-E35C-43D2-9052-927973F141D4}" type="slidenum">
              <a:rPr lang="en-US" smtClean="0"/>
              <a:t>‹#›</a:t>
            </a:fld>
            <a:endParaRPr lang="en-US" dirty="0"/>
          </a:p>
        </p:txBody>
      </p:sp>
    </p:spTree>
    <p:extLst>
      <p:ext uri="{BB962C8B-B14F-4D97-AF65-F5344CB8AC3E}">
        <p14:creationId xmlns:p14="http://schemas.microsoft.com/office/powerpoint/2010/main" val="23418223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196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40175" y="0"/>
            <a:ext cx="3013075" cy="461963"/>
          </a:xfrm>
          <a:prstGeom prst="rect">
            <a:avLst/>
          </a:prstGeom>
        </p:spPr>
        <p:txBody>
          <a:bodyPr vert="horz" lIns="91440" tIns="45720" rIns="91440" bIns="45720" rtlCol="0"/>
          <a:lstStyle>
            <a:lvl1pPr algn="r">
              <a:defRPr sz="1200"/>
            </a:lvl1pPr>
          </a:lstStyle>
          <a:p>
            <a:fld id="{EEE2A0C9-713A-404B-B052-94FE3AA6415D}" type="datetimeFigureOut">
              <a:rPr lang="en-US" smtClean="0"/>
              <a:t>5/8/2014</a:t>
            </a:fld>
            <a:endParaRPr lang="en-US" dirty="0"/>
          </a:p>
        </p:txBody>
      </p:sp>
      <p:sp>
        <p:nvSpPr>
          <p:cNvPr id="4" name="Slide Image Placeholder 3"/>
          <p:cNvSpPr>
            <a:spLocks noGrp="1" noRot="1" noChangeAspect="1"/>
          </p:cNvSpPr>
          <p:nvPr>
            <p:ph type="sldImg" idx="2"/>
          </p:nvPr>
        </p:nvSpPr>
        <p:spPr>
          <a:xfrm>
            <a:off x="1168400" y="693738"/>
            <a:ext cx="4618038" cy="34639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95325" y="4389438"/>
            <a:ext cx="5564188" cy="415766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7288"/>
            <a:ext cx="3013075" cy="46196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40175" y="8777288"/>
            <a:ext cx="3013075" cy="461962"/>
          </a:xfrm>
          <a:prstGeom prst="rect">
            <a:avLst/>
          </a:prstGeom>
        </p:spPr>
        <p:txBody>
          <a:bodyPr vert="horz" lIns="91440" tIns="45720" rIns="91440" bIns="45720" rtlCol="0" anchor="b"/>
          <a:lstStyle>
            <a:lvl1pPr algn="r">
              <a:defRPr sz="1200"/>
            </a:lvl1pPr>
          </a:lstStyle>
          <a:p>
            <a:fld id="{2BF1956E-95AE-4CFF-9F9A-8E0991910EC8}" type="slidenum">
              <a:rPr lang="en-US" smtClean="0"/>
              <a:t>‹#›</a:t>
            </a:fld>
            <a:endParaRPr lang="en-US" dirty="0"/>
          </a:p>
        </p:txBody>
      </p:sp>
    </p:spTree>
    <p:extLst>
      <p:ext uri="{BB962C8B-B14F-4D97-AF65-F5344CB8AC3E}">
        <p14:creationId xmlns:p14="http://schemas.microsoft.com/office/powerpoint/2010/main" val="3456094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1956E-95AE-4CFF-9F9A-8E0991910EC8}" type="slidenum">
              <a:rPr lang="en-US" smtClean="0"/>
              <a:t>1</a:t>
            </a:fld>
            <a:endParaRPr lang="en-US" dirty="0"/>
          </a:p>
        </p:txBody>
      </p:sp>
    </p:spTree>
    <p:extLst>
      <p:ext uri="{BB962C8B-B14F-4D97-AF65-F5344CB8AC3E}">
        <p14:creationId xmlns:p14="http://schemas.microsoft.com/office/powerpoint/2010/main" val="18681400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1956E-95AE-4CFF-9F9A-8E0991910EC8}" type="slidenum">
              <a:rPr lang="en-US" smtClean="0"/>
              <a:t>10</a:t>
            </a:fld>
            <a:endParaRPr lang="en-US" dirty="0"/>
          </a:p>
        </p:txBody>
      </p:sp>
    </p:spTree>
    <p:extLst>
      <p:ext uri="{BB962C8B-B14F-4D97-AF65-F5344CB8AC3E}">
        <p14:creationId xmlns:p14="http://schemas.microsoft.com/office/powerpoint/2010/main" val="13122577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1956E-95AE-4CFF-9F9A-8E0991910EC8}" type="slidenum">
              <a:rPr lang="en-US" smtClean="0"/>
              <a:t>11</a:t>
            </a:fld>
            <a:endParaRPr lang="en-US" dirty="0"/>
          </a:p>
        </p:txBody>
      </p:sp>
    </p:spTree>
    <p:extLst>
      <p:ext uri="{BB962C8B-B14F-4D97-AF65-F5344CB8AC3E}">
        <p14:creationId xmlns:p14="http://schemas.microsoft.com/office/powerpoint/2010/main" val="8212698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1956E-95AE-4CFF-9F9A-8E0991910EC8}" type="slidenum">
              <a:rPr lang="en-US" smtClean="0"/>
              <a:t>12</a:t>
            </a:fld>
            <a:endParaRPr lang="en-US" dirty="0"/>
          </a:p>
        </p:txBody>
      </p:sp>
    </p:spTree>
    <p:extLst>
      <p:ext uri="{BB962C8B-B14F-4D97-AF65-F5344CB8AC3E}">
        <p14:creationId xmlns:p14="http://schemas.microsoft.com/office/powerpoint/2010/main" val="1699914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1956E-95AE-4CFF-9F9A-8E0991910EC8}" type="slidenum">
              <a:rPr lang="en-US" smtClean="0"/>
              <a:t>2</a:t>
            </a:fld>
            <a:endParaRPr lang="en-US" dirty="0"/>
          </a:p>
        </p:txBody>
      </p:sp>
    </p:spTree>
    <p:extLst>
      <p:ext uri="{BB962C8B-B14F-4D97-AF65-F5344CB8AC3E}">
        <p14:creationId xmlns:p14="http://schemas.microsoft.com/office/powerpoint/2010/main" val="34932934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1956E-95AE-4CFF-9F9A-8E0991910EC8}" type="slidenum">
              <a:rPr lang="en-US" smtClean="0"/>
              <a:t>3</a:t>
            </a:fld>
            <a:endParaRPr lang="en-US" dirty="0"/>
          </a:p>
        </p:txBody>
      </p:sp>
    </p:spTree>
    <p:extLst>
      <p:ext uri="{BB962C8B-B14F-4D97-AF65-F5344CB8AC3E}">
        <p14:creationId xmlns:p14="http://schemas.microsoft.com/office/powerpoint/2010/main" val="36489174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1956E-95AE-4CFF-9F9A-8E0991910EC8}" type="slidenum">
              <a:rPr lang="en-US" smtClean="0"/>
              <a:t>4</a:t>
            </a:fld>
            <a:endParaRPr lang="en-US" dirty="0"/>
          </a:p>
        </p:txBody>
      </p:sp>
    </p:spTree>
    <p:extLst>
      <p:ext uri="{BB962C8B-B14F-4D97-AF65-F5344CB8AC3E}">
        <p14:creationId xmlns:p14="http://schemas.microsoft.com/office/powerpoint/2010/main" val="41707419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1956E-95AE-4CFF-9F9A-8E0991910EC8}" type="slidenum">
              <a:rPr lang="en-US" smtClean="0"/>
              <a:t>5</a:t>
            </a:fld>
            <a:endParaRPr lang="en-US" dirty="0"/>
          </a:p>
        </p:txBody>
      </p:sp>
    </p:spTree>
    <p:extLst>
      <p:ext uri="{BB962C8B-B14F-4D97-AF65-F5344CB8AC3E}">
        <p14:creationId xmlns:p14="http://schemas.microsoft.com/office/powerpoint/2010/main" val="35408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1956E-95AE-4CFF-9F9A-8E0991910EC8}" type="slidenum">
              <a:rPr lang="en-US" smtClean="0"/>
              <a:t>6</a:t>
            </a:fld>
            <a:endParaRPr lang="en-US" dirty="0"/>
          </a:p>
        </p:txBody>
      </p:sp>
    </p:spTree>
    <p:extLst>
      <p:ext uri="{BB962C8B-B14F-4D97-AF65-F5344CB8AC3E}">
        <p14:creationId xmlns:p14="http://schemas.microsoft.com/office/powerpoint/2010/main" val="36797101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1956E-95AE-4CFF-9F9A-8E0991910EC8}" type="slidenum">
              <a:rPr lang="en-US" smtClean="0"/>
              <a:t>7</a:t>
            </a:fld>
            <a:endParaRPr lang="en-US" dirty="0"/>
          </a:p>
        </p:txBody>
      </p:sp>
    </p:spTree>
    <p:extLst>
      <p:ext uri="{BB962C8B-B14F-4D97-AF65-F5344CB8AC3E}">
        <p14:creationId xmlns:p14="http://schemas.microsoft.com/office/powerpoint/2010/main" val="9000059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1956E-95AE-4CFF-9F9A-8E0991910EC8}" type="slidenum">
              <a:rPr lang="en-US" smtClean="0"/>
              <a:t>8</a:t>
            </a:fld>
            <a:endParaRPr lang="en-US" dirty="0"/>
          </a:p>
        </p:txBody>
      </p:sp>
    </p:spTree>
    <p:extLst>
      <p:ext uri="{BB962C8B-B14F-4D97-AF65-F5344CB8AC3E}">
        <p14:creationId xmlns:p14="http://schemas.microsoft.com/office/powerpoint/2010/main" val="27760217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1956E-95AE-4CFF-9F9A-8E0991910EC8}" type="slidenum">
              <a:rPr lang="en-US" smtClean="0"/>
              <a:t>9</a:t>
            </a:fld>
            <a:endParaRPr lang="en-US" dirty="0"/>
          </a:p>
        </p:txBody>
      </p:sp>
    </p:spTree>
    <p:extLst>
      <p:ext uri="{BB962C8B-B14F-4D97-AF65-F5344CB8AC3E}">
        <p14:creationId xmlns:p14="http://schemas.microsoft.com/office/powerpoint/2010/main" val="326176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C945BC-C2F8-49E3-A179-46399BAA8120}" type="datetimeFigureOut">
              <a:rPr lang="en-US" smtClean="0"/>
              <a:t>5/8/2014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6A5A85-D4AD-4ABC-A378-F13F07C7376F}" type="slidenum">
              <a:rPr lang="en-US" smtClean="0"/>
              <a:t>‹#›</a:t>
            </a:fld>
            <a:endParaRPr lang="en-US" dirty="0"/>
          </a:p>
        </p:txBody>
      </p:sp>
    </p:spTree>
    <p:extLst>
      <p:ext uri="{BB962C8B-B14F-4D97-AF65-F5344CB8AC3E}">
        <p14:creationId xmlns:p14="http://schemas.microsoft.com/office/powerpoint/2010/main" val="2185642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C945BC-C2F8-49E3-A179-46399BAA8120}" type="datetimeFigureOut">
              <a:rPr lang="en-US" smtClean="0"/>
              <a:t>5/8/2014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6A5A85-D4AD-4ABC-A378-F13F07C7376F}" type="slidenum">
              <a:rPr lang="en-US" smtClean="0"/>
              <a:t>‹#›</a:t>
            </a:fld>
            <a:endParaRPr lang="en-US" dirty="0"/>
          </a:p>
        </p:txBody>
      </p:sp>
    </p:spTree>
    <p:extLst>
      <p:ext uri="{BB962C8B-B14F-4D97-AF65-F5344CB8AC3E}">
        <p14:creationId xmlns:p14="http://schemas.microsoft.com/office/powerpoint/2010/main" val="2813365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C945BC-C2F8-49E3-A179-46399BAA8120}" type="datetimeFigureOut">
              <a:rPr lang="en-US" smtClean="0"/>
              <a:t>5/8/2014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6A5A85-D4AD-4ABC-A378-F13F07C7376F}" type="slidenum">
              <a:rPr lang="en-US" smtClean="0"/>
              <a:t>‹#›</a:t>
            </a:fld>
            <a:endParaRPr lang="en-US" dirty="0"/>
          </a:p>
        </p:txBody>
      </p:sp>
    </p:spTree>
    <p:extLst>
      <p:ext uri="{BB962C8B-B14F-4D97-AF65-F5344CB8AC3E}">
        <p14:creationId xmlns:p14="http://schemas.microsoft.com/office/powerpoint/2010/main" val="2737375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C945BC-C2F8-49E3-A179-46399BAA8120}" type="datetimeFigureOut">
              <a:rPr lang="en-US" smtClean="0"/>
              <a:t>5/8/2014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6A5A85-D4AD-4ABC-A378-F13F07C7376F}" type="slidenum">
              <a:rPr lang="en-US" smtClean="0"/>
              <a:t>‹#›</a:t>
            </a:fld>
            <a:endParaRPr lang="en-US" dirty="0"/>
          </a:p>
        </p:txBody>
      </p:sp>
    </p:spTree>
    <p:extLst>
      <p:ext uri="{BB962C8B-B14F-4D97-AF65-F5344CB8AC3E}">
        <p14:creationId xmlns:p14="http://schemas.microsoft.com/office/powerpoint/2010/main" val="4159166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C945BC-C2F8-49E3-A179-46399BAA8120}" type="datetimeFigureOut">
              <a:rPr lang="en-US" smtClean="0"/>
              <a:t>5/8/2014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6A5A85-D4AD-4ABC-A378-F13F07C7376F}" type="slidenum">
              <a:rPr lang="en-US" smtClean="0"/>
              <a:t>‹#›</a:t>
            </a:fld>
            <a:endParaRPr lang="en-US" dirty="0"/>
          </a:p>
        </p:txBody>
      </p:sp>
    </p:spTree>
    <p:extLst>
      <p:ext uri="{BB962C8B-B14F-4D97-AF65-F5344CB8AC3E}">
        <p14:creationId xmlns:p14="http://schemas.microsoft.com/office/powerpoint/2010/main" val="4183383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C945BC-C2F8-49E3-A179-46399BAA8120}" type="datetimeFigureOut">
              <a:rPr lang="en-US" smtClean="0"/>
              <a:t>5/8/2014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6A5A85-D4AD-4ABC-A378-F13F07C7376F}" type="slidenum">
              <a:rPr lang="en-US" smtClean="0"/>
              <a:t>‹#›</a:t>
            </a:fld>
            <a:endParaRPr lang="en-US" dirty="0"/>
          </a:p>
        </p:txBody>
      </p:sp>
    </p:spTree>
    <p:extLst>
      <p:ext uri="{BB962C8B-B14F-4D97-AF65-F5344CB8AC3E}">
        <p14:creationId xmlns:p14="http://schemas.microsoft.com/office/powerpoint/2010/main" val="2796285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C945BC-C2F8-49E3-A179-46399BAA8120}" type="datetimeFigureOut">
              <a:rPr lang="en-US" smtClean="0"/>
              <a:t>5/8/2014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E6A5A85-D4AD-4ABC-A378-F13F07C7376F}" type="slidenum">
              <a:rPr lang="en-US" smtClean="0"/>
              <a:t>‹#›</a:t>
            </a:fld>
            <a:endParaRPr lang="en-US" dirty="0"/>
          </a:p>
        </p:txBody>
      </p:sp>
    </p:spTree>
    <p:extLst>
      <p:ext uri="{BB962C8B-B14F-4D97-AF65-F5344CB8AC3E}">
        <p14:creationId xmlns:p14="http://schemas.microsoft.com/office/powerpoint/2010/main" val="2022003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C945BC-C2F8-49E3-A179-46399BAA8120}" type="datetimeFigureOut">
              <a:rPr lang="en-US" smtClean="0"/>
              <a:t>5/8/2014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E6A5A85-D4AD-4ABC-A378-F13F07C7376F}" type="slidenum">
              <a:rPr lang="en-US" smtClean="0"/>
              <a:t>‹#›</a:t>
            </a:fld>
            <a:endParaRPr lang="en-US" dirty="0"/>
          </a:p>
        </p:txBody>
      </p:sp>
    </p:spTree>
    <p:extLst>
      <p:ext uri="{BB962C8B-B14F-4D97-AF65-F5344CB8AC3E}">
        <p14:creationId xmlns:p14="http://schemas.microsoft.com/office/powerpoint/2010/main" val="2600239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C945BC-C2F8-49E3-A179-46399BAA8120}" type="datetimeFigureOut">
              <a:rPr lang="en-US" smtClean="0"/>
              <a:t>5/8/2014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E6A5A85-D4AD-4ABC-A378-F13F07C7376F}" type="slidenum">
              <a:rPr lang="en-US" smtClean="0"/>
              <a:t>‹#›</a:t>
            </a:fld>
            <a:endParaRPr lang="en-US" dirty="0"/>
          </a:p>
        </p:txBody>
      </p:sp>
    </p:spTree>
    <p:extLst>
      <p:ext uri="{BB962C8B-B14F-4D97-AF65-F5344CB8AC3E}">
        <p14:creationId xmlns:p14="http://schemas.microsoft.com/office/powerpoint/2010/main" val="2489148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C945BC-C2F8-49E3-A179-46399BAA8120}" type="datetimeFigureOut">
              <a:rPr lang="en-US" smtClean="0"/>
              <a:t>5/8/2014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6A5A85-D4AD-4ABC-A378-F13F07C7376F}" type="slidenum">
              <a:rPr lang="en-US" smtClean="0"/>
              <a:t>‹#›</a:t>
            </a:fld>
            <a:endParaRPr lang="en-US" dirty="0"/>
          </a:p>
        </p:txBody>
      </p:sp>
    </p:spTree>
    <p:extLst>
      <p:ext uri="{BB962C8B-B14F-4D97-AF65-F5344CB8AC3E}">
        <p14:creationId xmlns:p14="http://schemas.microsoft.com/office/powerpoint/2010/main" val="4083941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C945BC-C2F8-49E3-A179-46399BAA8120}" type="datetimeFigureOut">
              <a:rPr lang="en-US" smtClean="0"/>
              <a:t>5/8/2014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6A5A85-D4AD-4ABC-A378-F13F07C7376F}" type="slidenum">
              <a:rPr lang="en-US" smtClean="0"/>
              <a:t>‹#›</a:t>
            </a:fld>
            <a:endParaRPr lang="en-US" dirty="0"/>
          </a:p>
        </p:txBody>
      </p:sp>
    </p:spTree>
    <p:extLst>
      <p:ext uri="{BB962C8B-B14F-4D97-AF65-F5344CB8AC3E}">
        <p14:creationId xmlns:p14="http://schemas.microsoft.com/office/powerpoint/2010/main" val="2946859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C945BC-C2F8-49E3-A179-46399BAA8120}" type="datetimeFigureOut">
              <a:rPr lang="en-US" smtClean="0"/>
              <a:t>5/8/2014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6A5A85-D4AD-4ABC-A378-F13F07C7376F}" type="slidenum">
              <a:rPr lang="en-US" smtClean="0"/>
              <a:t>‹#›</a:t>
            </a:fld>
            <a:endParaRPr lang="en-US" dirty="0"/>
          </a:p>
        </p:txBody>
      </p:sp>
    </p:spTree>
    <p:extLst>
      <p:ext uri="{BB962C8B-B14F-4D97-AF65-F5344CB8AC3E}">
        <p14:creationId xmlns:p14="http://schemas.microsoft.com/office/powerpoint/2010/main" val="1278027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3124200"/>
          </a:xfrm>
        </p:spPr>
        <p:txBody>
          <a:bodyPr>
            <a:normAutofit/>
          </a:bodyPr>
          <a:lstStyle/>
          <a:p>
            <a:r>
              <a:rPr lang="en-US" b="1" cap="small" dirty="0" smtClean="0"/>
              <a:t>Dram Shop Act</a:t>
            </a:r>
            <a:br>
              <a:rPr lang="en-US" b="1" cap="small" dirty="0" smtClean="0"/>
            </a:br>
            <a:r>
              <a:rPr lang="en-US" b="1" cap="small" dirty="0" smtClean="0"/>
              <a:t>&amp;</a:t>
            </a:r>
            <a:br>
              <a:rPr lang="en-US" b="1" cap="small" dirty="0" smtClean="0"/>
            </a:br>
            <a:r>
              <a:rPr lang="en-US" b="1" cap="small" dirty="0" smtClean="0"/>
              <a:t>Premises Liability</a:t>
            </a:r>
            <a:br>
              <a:rPr lang="en-US" b="1" cap="small" dirty="0" smtClean="0"/>
            </a:br>
            <a:r>
              <a:rPr lang="en-US" sz="3600" b="1" cap="small" dirty="0" smtClean="0"/>
              <a:t>For </a:t>
            </a:r>
            <a:r>
              <a:rPr lang="en-US" sz="3600" b="1" cap="small" dirty="0"/>
              <a:t>Bar and Tavern </a:t>
            </a:r>
            <a:r>
              <a:rPr lang="en-US" sz="3600" b="1" cap="small" dirty="0" smtClean="0"/>
              <a:t>Owners</a:t>
            </a:r>
            <a:endParaRPr lang="en-US" cap="small" dirty="0"/>
          </a:p>
        </p:txBody>
      </p:sp>
      <p:sp>
        <p:nvSpPr>
          <p:cNvPr id="3" name="Subtitle 2"/>
          <p:cNvSpPr>
            <a:spLocks noGrp="1"/>
          </p:cNvSpPr>
          <p:nvPr>
            <p:ph type="subTitle" idx="1"/>
          </p:nvPr>
        </p:nvSpPr>
        <p:spPr>
          <a:xfrm>
            <a:off x="1371600" y="3657600"/>
            <a:ext cx="6400800" cy="2743200"/>
          </a:xfrm>
        </p:spPr>
        <p:txBody>
          <a:bodyPr>
            <a:normAutofit fontScale="85000" lnSpcReduction="20000"/>
          </a:bodyPr>
          <a:lstStyle/>
          <a:p>
            <a:r>
              <a:rPr lang="en-US" sz="2300" cap="small" dirty="0" smtClean="0">
                <a:solidFill>
                  <a:schemeClr val="tx1"/>
                </a:solidFill>
              </a:rPr>
              <a:t>BY</a:t>
            </a:r>
          </a:p>
          <a:p>
            <a:r>
              <a:rPr lang="en-US" sz="3100" cap="small" dirty="0" smtClean="0">
                <a:solidFill>
                  <a:schemeClr val="tx1"/>
                </a:solidFill>
              </a:rPr>
              <a:t>Christopher J. Forrest</a:t>
            </a:r>
          </a:p>
          <a:p>
            <a:r>
              <a:rPr lang="en-US" sz="3100" cap="small" dirty="0" smtClean="0">
                <a:solidFill>
                  <a:schemeClr val="tx1"/>
                </a:solidFill>
              </a:rPr>
              <a:t>Benjamin E. Currier</a:t>
            </a:r>
            <a:endParaRPr lang="en-US" sz="2900" cap="small" dirty="0" smtClean="0">
              <a:solidFill>
                <a:schemeClr val="tx1"/>
              </a:solidFill>
            </a:endParaRPr>
          </a:p>
          <a:p>
            <a:endParaRPr lang="en-US" sz="1100" cap="small" dirty="0" smtClean="0">
              <a:solidFill>
                <a:schemeClr val="tx1"/>
              </a:solidFill>
            </a:endParaRPr>
          </a:p>
          <a:p>
            <a:r>
              <a:rPr lang="en-US" sz="2900" cap="small" dirty="0" smtClean="0">
                <a:solidFill>
                  <a:schemeClr val="tx1"/>
                </a:solidFill>
              </a:rPr>
              <a:t>Miller &amp; Steiert, P.C. </a:t>
            </a:r>
          </a:p>
          <a:p>
            <a:r>
              <a:rPr lang="en-US" sz="2400" cap="small" dirty="0" smtClean="0">
                <a:solidFill>
                  <a:schemeClr val="tx1"/>
                </a:solidFill>
              </a:rPr>
              <a:t>1901 W. Littleton Blvd. </a:t>
            </a:r>
          </a:p>
          <a:p>
            <a:r>
              <a:rPr lang="en-US" sz="2400" cap="small" dirty="0" smtClean="0">
                <a:solidFill>
                  <a:schemeClr val="tx1"/>
                </a:solidFill>
              </a:rPr>
              <a:t>Littleton, CO. 80120</a:t>
            </a:r>
          </a:p>
          <a:p>
            <a:r>
              <a:rPr lang="en-US" sz="2400" cap="small" dirty="0" smtClean="0">
                <a:solidFill>
                  <a:schemeClr val="tx1"/>
                </a:solidFill>
              </a:rPr>
              <a:t>303-798-2525</a:t>
            </a:r>
          </a:p>
          <a:p>
            <a:endParaRPr lang="en-US" cap="small" dirty="0">
              <a:solidFill>
                <a:schemeClr val="tx1"/>
              </a:solidFill>
            </a:endParaRPr>
          </a:p>
        </p:txBody>
      </p:sp>
    </p:spTree>
    <p:extLst>
      <p:ext uri="{BB962C8B-B14F-4D97-AF65-F5344CB8AC3E}">
        <p14:creationId xmlns:p14="http://schemas.microsoft.com/office/powerpoint/2010/main" val="15506135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457200" marR="0" lvl="1" indent="0" algn="ctr" defTabSz="914400" rtl="0" eaLnBrk="1" fontAlgn="auto" latinLnBrk="0" hangingPunct="1">
              <a:lnSpc>
                <a:spcPct val="100000"/>
              </a:lnSpc>
              <a:spcBef>
                <a:spcPct val="20000"/>
              </a:spcBef>
              <a:spcAft>
                <a:spcPts val="0"/>
              </a:spcAft>
              <a:tabLst/>
              <a:defRPr/>
            </a:pPr>
            <a:r>
              <a:rPr kumimoji="0" lang="en-US" sz="3600" b="0" i="0" u="none" strike="noStrike" kern="1200" cap="small" spc="0" normalizeH="0" noProof="0" dirty="0" smtClean="0">
                <a:ln>
                  <a:noFill/>
                </a:ln>
                <a:solidFill>
                  <a:prstClr val="black"/>
                </a:solidFill>
                <a:effectLst/>
                <a:uLnTx/>
                <a:uFillTx/>
                <a:latin typeface="Calibri"/>
                <a:ea typeface="+mn-ea"/>
                <a:cs typeface="+mn-cs"/>
              </a:rPr>
              <a:t>Other Conditions </a:t>
            </a:r>
            <a:r>
              <a:rPr lang="en-US" sz="3600" kern="1200" cap="small" noProof="0" dirty="0" smtClean="0">
                <a:solidFill>
                  <a:prstClr val="black"/>
                </a:solidFill>
                <a:latin typeface="Calibri"/>
                <a:ea typeface="+mn-ea"/>
                <a:cs typeface="+mn-cs"/>
              </a:rPr>
              <a:t>W</a:t>
            </a:r>
            <a:r>
              <a:rPr kumimoji="0" lang="en-US" sz="3600" b="0" i="0" u="none" strike="noStrike" kern="1200" cap="small" spc="0" normalizeH="0" noProof="0" dirty="0" smtClean="0">
                <a:ln>
                  <a:noFill/>
                </a:ln>
                <a:solidFill>
                  <a:prstClr val="black"/>
                </a:solidFill>
                <a:effectLst/>
                <a:uLnTx/>
                <a:uFillTx/>
                <a:latin typeface="Calibri"/>
                <a:ea typeface="+mn-ea"/>
                <a:cs typeface="+mn-cs"/>
              </a:rPr>
              <a:t>hich </a:t>
            </a:r>
            <a:r>
              <a:rPr lang="en-US" sz="3600" kern="1200" cap="small" dirty="0">
                <a:solidFill>
                  <a:prstClr val="black"/>
                </a:solidFill>
                <a:latin typeface="Calibri"/>
                <a:ea typeface="+mn-ea"/>
                <a:cs typeface="+mn-cs"/>
              </a:rPr>
              <a:t>M</a:t>
            </a:r>
            <a:r>
              <a:rPr kumimoji="0" lang="en-US" sz="3600" b="0" i="0" u="none" strike="noStrike" kern="1200" cap="small" spc="0" normalizeH="0" noProof="0" dirty="0" smtClean="0">
                <a:ln>
                  <a:noFill/>
                </a:ln>
                <a:solidFill>
                  <a:prstClr val="black"/>
                </a:solidFill>
                <a:effectLst/>
                <a:uLnTx/>
                <a:uFillTx/>
                <a:latin typeface="Calibri"/>
                <a:ea typeface="+mn-ea"/>
                <a:cs typeface="+mn-cs"/>
              </a:rPr>
              <a:t>ay </a:t>
            </a:r>
            <a:r>
              <a:rPr lang="en-US" sz="3600" kern="1200" cap="small" dirty="0" smtClean="0">
                <a:solidFill>
                  <a:prstClr val="black"/>
                </a:solidFill>
                <a:latin typeface="Calibri"/>
                <a:ea typeface="+mn-ea"/>
                <a:cs typeface="+mn-cs"/>
              </a:rPr>
              <a:t>Implicate</a:t>
            </a:r>
            <a:r>
              <a:rPr kumimoji="0" lang="en-US" sz="3600" b="0" i="0" u="none" strike="noStrike" kern="1200" cap="small" spc="0" normalizeH="0" noProof="0" dirty="0" smtClean="0">
                <a:ln>
                  <a:noFill/>
                </a:ln>
                <a:solidFill>
                  <a:prstClr val="black"/>
                </a:solidFill>
                <a:effectLst/>
                <a:uLnTx/>
                <a:uFillTx/>
                <a:latin typeface="Calibri"/>
                <a:ea typeface="+mn-ea"/>
                <a:cs typeface="+mn-cs"/>
              </a:rPr>
              <a:t/>
            </a:r>
            <a:br>
              <a:rPr kumimoji="0" lang="en-US" sz="3600" b="0" i="0" u="none" strike="noStrike" kern="1200" cap="small" spc="0" normalizeH="0" noProof="0" dirty="0" smtClean="0">
                <a:ln>
                  <a:noFill/>
                </a:ln>
                <a:solidFill>
                  <a:prstClr val="black"/>
                </a:solidFill>
                <a:effectLst/>
                <a:uLnTx/>
                <a:uFillTx/>
                <a:latin typeface="Calibri"/>
                <a:ea typeface="+mn-ea"/>
                <a:cs typeface="+mn-cs"/>
              </a:rPr>
            </a:br>
            <a:r>
              <a:rPr kumimoji="0" lang="en-US" sz="3600" b="0" i="0" u="none" strike="noStrike" kern="1200" cap="small" spc="0" normalizeH="0" noProof="0" dirty="0" smtClean="0">
                <a:ln>
                  <a:noFill/>
                </a:ln>
                <a:solidFill>
                  <a:prstClr val="black"/>
                </a:solidFill>
                <a:effectLst/>
                <a:uLnTx/>
                <a:uFillTx/>
                <a:latin typeface="Calibri"/>
                <a:ea typeface="+mn-ea"/>
                <a:cs typeface="+mn-cs"/>
              </a:rPr>
              <a:t>Premises Liability Statute</a:t>
            </a:r>
            <a:r>
              <a:rPr kumimoji="0" lang="en-US" sz="2200" b="0" i="0" u="none" strike="noStrike" kern="1200" cap="none" spc="0" normalizeH="0" baseline="0" noProof="0" dirty="0" smtClean="0">
                <a:ln>
                  <a:noFill/>
                </a:ln>
                <a:solidFill>
                  <a:prstClr val="black"/>
                </a:solidFill>
                <a:effectLst/>
                <a:uLnTx/>
                <a:uFillTx/>
                <a:latin typeface="Calibri"/>
                <a:ea typeface="+mn-ea"/>
                <a:cs typeface="+mn-cs"/>
              </a:rPr>
              <a:t/>
            </a:r>
            <a:br>
              <a:rPr kumimoji="0" lang="en-US" sz="2200" b="0" i="0" u="none" strike="noStrike" kern="1200" cap="none" spc="0" normalizeH="0" baseline="0" noProof="0" dirty="0" smtClean="0">
                <a:ln>
                  <a:noFill/>
                </a:ln>
                <a:solidFill>
                  <a:prstClr val="black"/>
                </a:solidFill>
                <a:effectLst/>
                <a:uLnTx/>
                <a:uFillTx/>
                <a:latin typeface="Calibri"/>
                <a:ea typeface="+mn-ea"/>
                <a:cs typeface="+mn-cs"/>
              </a:rPr>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Spilled milk</a:t>
            </a:r>
          </a:p>
          <a:p>
            <a:pPr lvl="1"/>
            <a:r>
              <a:rPr lang="en-US" sz="2000" i="1" dirty="0" smtClean="0"/>
              <a:t>Lawson v. Safeway, Inc.</a:t>
            </a:r>
            <a:r>
              <a:rPr lang="en-US" sz="2000" dirty="0" smtClean="0"/>
              <a:t>, 878 P.2d 127 (Colo. App. 1994)</a:t>
            </a:r>
          </a:p>
          <a:p>
            <a:r>
              <a:rPr lang="en-US" dirty="0" smtClean="0"/>
              <a:t>Melting snow on steps</a:t>
            </a:r>
          </a:p>
          <a:p>
            <a:pPr lvl="1"/>
            <a:r>
              <a:rPr lang="en-US" sz="2000" i="1" dirty="0" smtClean="0"/>
              <a:t>Henderson v. Master Klean Janitorial, Inc.</a:t>
            </a:r>
            <a:r>
              <a:rPr lang="en-US" sz="2000" dirty="0" smtClean="0"/>
              <a:t>, 70 P.3d 612 (Colo. App. 2003)</a:t>
            </a:r>
          </a:p>
          <a:p>
            <a:r>
              <a:rPr lang="en-US" dirty="0" smtClean="0"/>
              <a:t>Dog bites</a:t>
            </a:r>
          </a:p>
          <a:p>
            <a:pPr lvl="1"/>
            <a:r>
              <a:rPr lang="en-US" sz="2000" i="1" dirty="0" smtClean="0"/>
              <a:t>Wilson v. Marchiondo</a:t>
            </a:r>
            <a:r>
              <a:rPr lang="en-US" sz="2000" dirty="0" smtClean="0"/>
              <a:t>, 124 P.3d 837 (Colo. App. 2005)</a:t>
            </a:r>
          </a:p>
          <a:p>
            <a:r>
              <a:rPr lang="en-US" dirty="0" smtClean="0"/>
              <a:t>Flying hockey pucks</a:t>
            </a:r>
          </a:p>
          <a:p>
            <a:pPr lvl="1"/>
            <a:r>
              <a:rPr lang="en-US" sz="2200" i="1" dirty="0" smtClean="0"/>
              <a:t>Tenyck v. Roller Hockey Colorado, Ltd.</a:t>
            </a:r>
            <a:r>
              <a:rPr lang="en-US" sz="2200" dirty="0" smtClean="0"/>
              <a:t>, 10 P.3d 707 (Colo. App. 2000)</a:t>
            </a:r>
          </a:p>
          <a:p>
            <a:r>
              <a:rPr lang="en-US" dirty="0" smtClean="0"/>
              <a:t>Sponsored activities – towing an inner-tube around a frozen lake. </a:t>
            </a:r>
          </a:p>
          <a:p>
            <a:pPr lvl="1"/>
            <a:r>
              <a:rPr lang="en-US" sz="2000" i="1" dirty="0" smtClean="0"/>
              <a:t>Wycoff v. Grace Community Church of the Assemblies of God</a:t>
            </a:r>
            <a:r>
              <a:rPr lang="en-US" sz="2000" dirty="0" smtClean="0"/>
              <a:t>, 251 P.3d 1260 (Colo. 2010)</a:t>
            </a:r>
            <a:endParaRPr lang="en-US" dirty="0"/>
          </a:p>
        </p:txBody>
      </p:sp>
    </p:spTree>
    <p:extLst>
      <p:ext uri="{BB962C8B-B14F-4D97-AF65-F5344CB8AC3E}">
        <p14:creationId xmlns:p14="http://schemas.microsoft.com/office/powerpoint/2010/main" val="15562646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small" dirty="0" smtClean="0"/>
              <a:t>Premises Liability v. Dram Shop Act</a:t>
            </a:r>
            <a:endParaRPr lang="en-US" cap="small" dirty="0"/>
          </a:p>
        </p:txBody>
      </p:sp>
      <p:sp>
        <p:nvSpPr>
          <p:cNvPr id="3" name="Content Placeholder 2"/>
          <p:cNvSpPr>
            <a:spLocks noGrp="1"/>
          </p:cNvSpPr>
          <p:nvPr>
            <p:ph idx="1"/>
          </p:nvPr>
        </p:nvSpPr>
        <p:spPr/>
        <p:txBody>
          <a:bodyPr/>
          <a:lstStyle/>
          <a:p>
            <a:pPr marL="0" indent="0">
              <a:buNone/>
            </a:pPr>
            <a:endParaRPr lang="en-US" dirty="0" smtClean="0"/>
          </a:p>
          <a:p>
            <a:r>
              <a:rPr lang="en-US" dirty="0" smtClean="0"/>
              <a:t>Even though Dram Shop Act states that it is an exclusive remedy, the </a:t>
            </a:r>
            <a:r>
              <a:rPr lang="en-US" i="1" u="sng" dirty="0" smtClean="0"/>
              <a:t>Build It</a:t>
            </a:r>
            <a:r>
              <a:rPr lang="en-US" dirty="0" smtClean="0"/>
              <a:t> case from the Colorado Supreme Court indicates that separate premises liability claims (with risk of higher damage claims) may still be pursued against a tavern owner.</a:t>
            </a:r>
            <a:endParaRPr lang="en-US" dirty="0"/>
          </a:p>
        </p:txBody>
      </p:sp>
    </p:spTree>
    <p:extLst>
      <p:ext uri="{BB962C8B-B14F-4D97-AF65-F5344CB8AC3E}">
        <p14:creationId xmlns:p14="http://schemas.microsoft.com/office/powerpoint/2010/main" val="1857576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cap="small" dirty="0"/>
          </a:p>
        </p:txBody>
      </p:sp>
      <p:sp>
        <p:nvSpPr>
          <p:cNvPr id="3" name="Content Placeholder 2"/>
          <p:cNvSpPr>
            <a:spLocks noGrp="1"/>
          </p:cNvSpPr>
          <p:nvPr>
            <p:ph idx="1"/>
          </p:nvPr>
        </p:nvSpPr>
        <p:spPr/>
        <p:txBody>
          <a:bodyPr/>
          <a:lstStyle/>
          <a:p>
            <a:pPr marL="0" indent="0" algn="ctr">
              <a:buNone/>
            </a:pPr>
            <a:r>
              <a:rPr lang="en-US" sz="4000" cap="small" dirty="0">
                <a:solidFill>
                  <a:prstClr val="black"/>
                </a:solidFill>
                <a:ea typeface="+mj-ea"/>
                <a:cs typeface="+mj-cs"/>
              </a:rPr>
              <a:t>Recent Trends with Local Liquor Licensing Authorities</a:t>
            </a:r>
            <a:endParaRPr lang="en-US" dirty="0"/>
          </a:p>
        </p:txBody>
      </p:sp>
    </p:spTree>
    <p:extLst>
      <p:ext uri="{BB962C8B-B14F-4D97-AF65-F5344CB8AC3E}">
        <p14:creationId xmlns:p14="http://schemas.microsoft.com/office/powerpoint/2010/main" val="38938254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cap="small" dirty="0" smtClean="0"/>
              <a:t>C.R.S. § 12-47-801</a:t>
            </a:r>
            <a:r>
              <a:rPr lang="en-US" cap="small" dirty="0" smtClean="0"/>
              <a:t/>
            </a:r>
            <a:br>
              <a:rPr lang="en-US" cap="small" dirty="0" smtClean="0"/>
            </a:br>
            <a:r>
              <a:rPr lang="en-US" u="sng" cap="small" dirty="0" smtClean="0"/>
              <a:t>Dram Shop Act</a:t>
            </a:r>
            <a:endParaRPr lang="en-US" u="sng" cap="small" dirty="0"/>
          </a:p>
        </p:txBody>
      </p:sp>
      <p:sp>
        <p:nvSpPr>
          <p:cNvPr id="3" name="Content Placeholder 2"/>
          <p:cNvSpPr>
            <a:spLocks noGrp="1"/>
          </p:cNvSpPr>
          <p:nvPr>
            <p:ph idx="1"/>
          </p:nvPr>
        </p:nvSpPr>
        <p:spPr/>
        <p:txBody>
          <a:bodyPr/>
          <a:lstStyle/>
          <a:p>
            <a:r>
              <a:rPr lang="en-US" dirty="0" smtClean="0"/>
              <a:t>No licensee is civilly liable to an individual due to sale or service of alcohol, except when:</a:t>
            </a:r>
          </a:p>
          <a:p>
            <a:pPr lvl="1"/>
            <a:r>
              <a:rPr lang="en-US" dirty="0" smtClean="0"/>
              <a:t>Licensee </a:t>
            </a:r>
            <a:r>
              <a:rPr lang="en-US" u="sng" dirty="0" smtClean="0"/>
              <a:t>willfully and knowingly </a:t>
            </a:r>
            <a:r>
              <a:rPr lang="en-US" dirty="0" smtClean="0"/>
              <a:t>has sold or served alcohol to</a:t>
            </a:r>
          </a:p>
          <a:p>
            <a:pPr lvl="2"/>
            <a:r>
              <a:rPr lang="en-US" b="1" dirty="0"/>
              <a:t>A</a:t>
            </a:r>
            <a:r>
              <a:rPr lang="en-US" b="1" dirty="0" smtClean="0"/>
              <a:t> person under 21, </a:t>
            </a:r>
            <a:r>
              <a:rPr lang="en-US" b="1" u="sng" dirty="0" smtClean="0"/>
              <a:t>OR</a:t>
            </a:r>
          </a:p>
          <a:p>
            <a:pPr lvl="2"/>
            <a:r>
              <a:rPr lang="en-US" b="1" dirty="0"/>
              <a:t>A</a:t>
            </a:r>
            <a:r>
              <a:rPr lang="en-US" b="1" dirty="0" smtClean="0"/>
              <a:t> person who was visibly intoxicated</a:t>
            </a:r>
          </a:p>
        </p:txBody>
      </p:sp>
    </p:spTree>
    <p:extLst>
      <p:ext uri="{BB962C8B-B14F-4D97-AF65-F5344CB8AC3E}">
        <p14:creationId xmlns:p14="http://schemas.microsoft.com/office/powerpoint/2010/main" val="19222514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small" dirty="0" smtClean="0"/>
              <a:t>Positive Attributes of the Statute </a:t>
            </a:r>
            <a:endParaRPr lang="en-US" cap="small" dirty="0"/>
          </a:p>
        </p:txBody>
      </p:sp>
      <p:sp>
        <p:nvSpPr>
          <p:cNvPr id="3" name="Content Placeholder 2"/>
          <p:cNvSpPr>
            <a:spLocks noGrp="1"/>
          </p:cNvSpPr>
          <p:nvPr>
            <p:ph idx="1"/>
          </p:nvPr>
        </p:nvSpPr>
        <p:spPr/>
        <p:txBody>
          <a:bodyPr>
            <a:normAutofit lnSpcReduction="10000"/>
          </a:bodyPr>
          <a:lstStyle/>
          <a:p>
            <a:r>
              <a:rPr lang="en-US" dirty="0"/>
              <a:t>3</a:t>
            </a:r>
            <a:r>
              <a:rPr lang="en-US" dirty="0" smtClean="0"/>
              <a:t>rd Party Liability limited to $280,810.00 (per person injured).</a:t>
            </a:r>
          </a:p>
          <a:p>
            <a:r>
              <a:rPr lang="en-US" dirty="0" smtClean="0"/>
              <a:t>Statute of limitations is 1 year.</a:t>
            </a:r>
          </a:p>
          <a:p>
            <a:r>
              <a:rPr lang="en-US" dirty="0" smtClean="0"/>
              <a:t>No claims by the person who is sold the alcoholic beverage or his or her estate – only third persons.</a:t>
            </a:r>
          </a:p>
          <a:p>
            <a:r>
              <a:rPr lang="en-US" dirty="0" smtClean="0"/>
              <a:t>Must show high level of intent – willful and knowing service – </a:t>
            </a:r>
            <a:r>
              <a:rPr lang="en-US" u="sng" dirty="0" smtClean="0"/>
              <a:t>but</a:t>
            </a:r>
            <a:r>
              <a:rPr lang="en-US" dirty="0" smtClean="0"/>
              <a:t> can be proved by circumstantial evidence</a:t>
            </a:r>
          </a:p>
          <a:p>
            <a:endParaRPr lang="en-US" dirty="0"/>
          </a:p>
        </p:txBody>
      </p:sp>
    </p:spTree>
    <p:extLst>
      <p:ext uri="{BB962C8B-B14F-4D97-AF65-F5344CB8AC3E}">
        <p14:creationId xmlns:p14="http://schemas.microsoft.com/office/powerpoint/2010/main" val="13825423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small" dirty="0" smtClean="0"/>
              <a:t>Liability</a:t>
            </a:r>
            <a:endParaRPr lang="en-US" cap="small" dirty="0"/>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smtClean="0">
                <a:solidFill>
                  <a:prstClr val="black"/>
                </a:solidFill>
              </a:rPr>
              <a:t>If the licensee </a:t>
            </a:r>
            <a:r>
              <a:rPr lang="en-US" u="sng" dirty="0" smtClean="0">
                <a:solidFill>
                  <a:prstClr val="black"/>
                </a:solidFill>
              </a:rPr>
              <a:t>willfully </a:t>
            </a:r>
            <a:r>
              <a:rPr lang="en-US" u="sng" dirty="0">
                <a:solidFill>
                  <a:prstClr val="black"/>
                </a:solidFill>
              </a:rPr>
              <a:t>and </a:t>
            </a:r>
            <a:r>
              <a:rPr lang="en-US" u="sng" dirty="0" smtClean="0">
                <a:solidFill>
                  <a:prstClr val="black"/>
                </a:solidFill>
              </a:rPr>
              <a:t>knowingly</a:t>
            </a:r>
            <a:r>
              <a:rPr lang="en-US" dirty="0" smtClean="0">
                <a:solidFill>
                  <a:prstClr val="black"/>
                </a:solidFill>
              </a:rPr>
              <a:t> sells to:</a:t>
            </a:r>
          </a:p>
          <a:p>
            <a:pPr lvl="2"/>
            <a:endParaRPr lang="en-US" dirty="0" smtClean="0">
              <a:solidFill>
                <a:prstClr val="black"/>
              </a:solidFill>
            </a:endParaRPr>
          </a:p>
          <a:p>
            <a:pPr lvl="2"/>
            <a:r>
              <a:rPr lang="en-US" dirty="0" smtClean="0">
                <a:solidFill>
                  <a:prstClr val="black"/>
                </a:solidFill>
              </a:rPr>
              <a:t>Person </a:t>
            </a:r>
            <a:r>
              <a:rPr lang="en-US" dirty="0">
                <a:solidFill>
                  <a:prstClr val="black"/>
                </a:solidFill>
              </a:rPr>
              <a:t>under </a:t>
            </a:r>
            <a:r>
              <a:rPr lang="en-US" dirty="0" smtClean="0">
                <a:solidFill>
                  <a:prstClr val="black"/>
                </a:solidFill>
              </a:rPr>
              <a:t>21, </a:t>
            </a:r>
            <a:r>
              <a:rPr lang="en-US" u="sng" dirty="0" smtClean="0">
                <a:solidFill>
                  <a:prstClr val="black"/>
                </a:solidFill>
              </a:rPr>
              <a:t>OR</a:t>
            </a:r>
          </a:p>
          <a:p>
            <a:pPr lvl="2"/>
            <a:endParaRPr lang="en-US" dirty="0">
              <a:solidFill>
                <a:prstClr val="black"/>
              </a:solidFill>
            </a:endParaRPr>
          </a:p>
          <a:p>
            <a:pPr lvl="2"/>
            <a:r>
              <a:rPr lang="en-US" dirty="0">
                <a:solidFill>
                  <a:prstClr val="black"/>
                </a:solidFill>
              </a:rPr>
              <a:t>P</a:t>
            </a:r>
            <a:r>
              <a:rPr lang="en-US" dirty="0" smtClean="0">
                <a:solidFill>
                  <a:prstClr val="black"/>
                </a:solidFill>
              </a:rPr>
              <a:t>erson </a:t>
            </a:r>
            <a:r>
              <a:rPr lang="en-US" dirty="0">
                <a:solidFill>
                  <a:prstClr val="black"/>
                </a:solidFill>
              </a:rPr>
              <a:t>who was visibly </a:t>
            </a:r>
            <a:r>
              <a:rPr lang="en-US" dirty="0" smtClean="0">
                <a:solidFill>
                  <a:prstClr val="black"/>
                </a:solidFill>
              </a:rPr>
              <a:t>intoxicated</a:t>
            </a:r>
          </a:p>
          <a:p>
            <a:pPr marL="457200" lvl="1" indent="0">
              <a:buNone/>
            </a:pPr>
            <a:r>
              <a:rPr lang="en-US" sz="2000" dirty="0" smtClean="0"/>
              <a:t>					</a:t>
            </a:r>
          </a:p>
          <a:p>
            <a:pPr marL="457200" lvl="1" indent="0">
              <a:buNone/>
            </a:pPr>
            <a:r>
              <a:rPr lang="en-US" sz="2000" dirty="0" smtClean="0"/>
              <a:t>Licensee will be responsible for damages to third persons, even if the conduct was unforeseeable, impossible to predict.</a:t>
            </a:r>
          </a:p>
          <a:p>
            <a:pPr marL="457200" lvl="1" indent="0">
              <a:buNone/>
            </a:pPr>
            <a:endParaRPr lang="en-US" sz="2000" dirty="0" smtClean="0"/>
          </a:p>
          <a:p>
            <a:pPr marL="457200" lvl="1" indent="0">
              <a:buNone/>
            </a:pPr>
            <a:endParaRPr lang="en-US" sz="2000" i="1" cap="small" dirty="0">
              <a:solidFill>
                <a:prstClr val="black"/>
              </a:solidFill>
            </a:endParaRPr>
          </a:p>
          <a:p>
            <a:pPr marL="457200" lvl="1" indent="0">
              <a:buNone/>
            </a:pPr>
            <a:r>
              <a:rPr lang="en-US" sz="2000" i="1" cap="small" dirty="0" smtClean="0">
                <a:solidFill>
                  <a:prstClr val="black"/>
                </a:solidFill>
              </a:rPr>
              <a:t>		</a:t>
            </a:r>
            <a:r>
              <a:rPr lang="en-US" sz="2400" i="1" cap="small" dirty="0" smtClean="0">
                <a:solidFill>
                  <a:prstClr val="black"/>
                </a:solidFill>
              </a:rPr>
              <a:t>Build </a:t>
            </a:r>
            <a:r>
              <a:rPr lang="en-US" sz="2400" i="1" cap="small" dirty="0">
                <a:solidFill>
                  <a:prstClr val="black"/>
                </a:solidFill>
              </a:rPr>
              <a:t>It and They Will Drink, </a:t>
            </a:r>
            <a:r>
              <a:rPr lang="en-US" sz="2400" i="1" cap="small" dirty="0" smtClean="0">
                <a:solidFill>
                  <a:prstClr val="black"/>
                </a:solidFill>
              </a:rPr>
              <a:t>Inc</a:t>
            </a:r>
            <a:r>
              <a:rPr lang="en-US" sz="2400" i="1" cap="small" dirty="0">
                <a:solidFill>
                  <a:prstClr val="black"/>
                </a:solidFill>
              </a:rPr>
              <a:t>. v. Strauch</a:t>
            </a:r>
            <a:endParaRPr lang="en-US" sz="2400" dirty="0" smtClean="0"/>
          </a:p>
        </p:txBody>
      </p:sp>
      <p:sp>
        <p:nvSpPr>
          <p:cNvPr id="5" name="Right Arrow 4"/>
          <p:cNvSpPr/>
          <p:nvPr/>
        </p:nvSpPr>
        <p:spPr>
          <a:xfrm>
            <a:off x="5638800" y="5770418"/>
            <a:ext cx="25146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686371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i="1" cap="small" dirty="0">
                <a:solidFill>
                  <a:prstClr val="black"/>
                </a:solidFill>
                <a:ea typeface="+mn-ea"/>
                <a:cs typeface="+mn-cs"/>
              </a:rPr>
              <a:t>Build It and They Will Drink, Inc. v. </a:t>
            </a:r>
            <a:r>
              <a:rPr lang="en-US" sz="3200" i="1" cap="small" dirty="0" smtClean="0">
                <a:solidFill>
                  <a:prstClr val="black"/>
                </a:solidFill>
                <a:ea typeface="+mn-ea"/>
                <a:cs typeface="+mn-cs"/>
              </a:rPr>
              <a:t>Strauch</a:t>
            </a:r>
            <a:br>
              <a:rPr lang="en-US" sz="3200" i="1" cap="small" dirty="0" smtClean="0">
                <a:solidFill>
                  <a:prstClr val="black"/>
                </a:solidFill>
                <a:ea typeface="+mn-ea"/>
                <a:cs typeface="+mn-cs"/>
              </a:rPr>
            </a:br>
            <a:r>
              <a:rPr lang="en-US" sz="2400" i="1" cap="small" dirty="0" smtClean="0">
                <a:solidFill>
                  <a:prstClr val="black"/>
                </a:solidFill>
                <a:ea typeface="+mn-ea"/>
                <a:cs typeface="+mn-cs"/>
              </a:rPr>
              <a:t>Colorado Supreme Court Decision – 2011 </a:t>
            </a:r>
            <a:endParaRPr lang="en-US" sz="3200" cap="small" dirty="0"/>
          </a:p>
        </p:txBody>
      </p:sp>
      <p:sp>
        <p:nvSpPr>
          <p:cNvPr id="3" name="Content Placeholder 2"/>
          <p:cNvSpPr>
            <a:spLocks noGrp="1"/>
          </p:cNvSpPr>
          <p:nvPr>
            <p:ph idx="1"/>
          </p:nvPr>
        </p:nvSpPr>
        <p:spPr>
          <a:xfrm>
            <a:off x="457200" y="1219200"/>
            <a:ext cx="8229600" cy="5410200"/>
          </a:xfrm>
        </p:spPr>
        <p:txBody>
          <a:bodyPr>
            <a:normAutofit/>
          </a:bodyPr>
          <a:lstStyle/>
          <a:p>
            <a:pPr marL="0" indent="0" algn="ctr">
              <a:buNone/>
            </a:pPr>
            <a:r>
              <a:rPr lang="en-US" sz="1800" u="sng" dirty="0" smtClean="0"/>
              <a:t>Facts</a:t>
            </a:r>
          </a:p>
          <a:p>
            <a:r>
              <a:rPr lang="en-US" sz="1800" dirty="0" smtClean="0"/>
              <a:t>New Year’s Eve Party at </a:t>
            </a:r>
            <a:r>
              <a:rPr lang="en-US" sz="1800" dirty="0"/>
              <a:t>c</a:t>
            </a:r>
            <a:r>
              <a:rPr lang="en-US" sz="1800" dirty="0" smtClean="0"/>
              <a:t>lub.</a:t>
            </a:r>
          </a:p>
          <a:p>
            <a:r>
              <a:rPr lang="en-US" sz="1800" dirty="0" smtClean="0"/>
              <a:t>Dickerman bought VIP Lounge Package – Comp. Champagne, unlimited bottle service, access to VIP room with unsupervised self-service bar.</a:t>
            </a:r>
          </a:p>
          <a:p>
            <a:r>
              <a:rPr lang="en-US" sz="1800" dirty="0" smtClean="0"/>
              <a:t>Guests told to mix their own drinks.</a:t>
            </a:r>
          </a:p>
          <a:p>
            <a:r>
              <a:rPr lang="en-US" sz="1800" dirty="0" smtClean="0"/>
              <a:t>Employees were monitoring doorways and checking wristbands.</a:t>
            </a:r>
          </a:p>
          <a:p>
            <a:r>
              <a:rPr lang="en-US" sz="1800" dirty="0" smtClean="0"/>
              <a:t>Witnesses testified that </a:t>
            </a:r>
            <a:r>
              <a:rPr lang="en-US" sz="1800" u="sng" dirty="0" smtClean="0"/>
              <a:t>patrons in general were</a:t>
            </a:r>
            <a:r>
              <a:rPr lang="en-US" sz="1800" dirty="0" smtClean="0"/>
              <a:t>:</a:t>
            </a:r>
          </a:p>
          <a:p>
            <a:pPr lvl="1"/>
            <a:r>
              <a:rPr lang="en-US" sz="1800" dirty="0" smtClean="0"/>
              <a:t>Stumbling into walls, falling down, throwing drinks, vomiting, taking off clothes, passing out!</a:t>
            </a:r>
          </a:p>
          <a:p>
            <a:r>
              <a:rPr lang="en-US" sz="1800" dirty="0" smtClean="0"/>
              <a:t>Dickerman was escorted from nightclub for breaking a light fixture, yelling at patrons and vomiting.</a:t>
            </a:r>
          </a:p>
          <a:p>
            <a:r>
              <a:rPr lang="en-US" sz="1800" dirty="0" smtClean="0"/>
              <a:t>Dickerman was then </a:t>
            </a:r>
            <a:r>
              <a:rPr lang="en-US" sz="1800" u="sng" dirty="0" smtClean="0"/>
              <a:t>RE-ADMITTED to club</a:t>
            </a:r>
            <a:r>
              <a:rPr lang="en-US" sz="1800" dirty="0" smtClean="0"/>
              <a:t>.</a:t>
            </a:r>
          </a:p>
          <a:p>
            <a:r>
              <a:rPr lang="en-US" sz="1800" dirty="0" smtClean="0"/>
              <a:t>Strauch leaves club with his date and about a block-and-a-half away Dickerman comes screaming behind him yelling obscenities wielding a knife.</a:t>
            </a:r>
          </a:p>
          <a:p>
            <a:r>
              <a:rPr lang="en-US" sz="1800" dirty="0" smtClean="0"/>
              <a:t>Dickerman then stabs Strauch, severely injuring him. </a:t>
            </a:r>
          </a:p>
          <a:p>
            <a:r>
              <a:rPr lang="en-US" sz="1800" dirty="0" smtClean="0"/>
              <a:t>There was no evidence that Strauch and Dickerman had been involved in any confrontation in the bar.  </a:t>
            </a:r>
          </a:p>
          <a:p>
            <a:endParaRPr lang="en-US" sz="1800" dirty="0" smtClean="0"/>
          </a:p>
        </p:txBody>
      </p:sp>
    </p:spTree>
    <p:extLst>
      <p:ext uri="{BB962C8B-B14F-4D97-AF65-F5344CB8AC3E}">
        <p14:creationId xmlns:p14="http://schemas.microsoft.com/office/powerpoint/2010/main" val="15255602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57200" marR="0" lvl="1" indent="0" algn="l" defTabSz="914400" rtl="0" eaLnBrk="1" fontAlgn="auto" latinLnBrk="0" hangingPunct="1">
              <a:lnSpc>
                <a:spcPct val="100000"/>
              </a:lnSpc>
              <a:spcBef>
                <a:spcPct val="20000"/>
              </a:spcBef>
              <a:spcAft>
                <a:spcPts val="0"/>
              </a:spcAft>
              <a:tabLst/>
              <a:defRPr/>
            </a:pPr>
            <a:r>
              <a:rPr kumimoji="0" lang="en-US" sz="3200" b="0" i="0" u="none" strike="noStrike" kern="1200" cap="small" spc="0" normalizeH="0" noProof="0" dirty="0" smtClean="0">
                <a:ln>
                  <a:noFill/>
                </a:ln>
                <a:solidFill>
                  <a:prstClr val="black"/>
                </a:solidFill>
                <a:effectLst/>
                <a:uLnTx/>
                <a:uFillTx/>
                <a:latin typeface="Calibri"/>
                <a:ea typeface="+mn-ea"/>
                <a:cs typeface="+mn-cs"/>
              </a:rPr>
              <a:t>Major new holding of </a:t>
            </a:r>
            <a:r>
              <a:rPr kumimoji="0" lang="en-US" sz="3200" b="0" i="1" u="sng" strike="noStrike" kern="1200" cap="small" spc="0" normalizeH="0" noProof="0" dirty="0" smtClean="0">
                <a:ln>
                  <a:noFill/>
                </a:ln>
                <a:solidFill>
                  <a:prstClr val="black"/>
                </a:solidFill>
                <a:effectLst/>
                <a:uLnTx/>
                <a:uFillTx/>
                <a:latin typeface="Calibri"/>
                <a:ea typeface="+mn-ea"/>
                <a:cs typeface="+mn-cs"/>
              </a:rPr>
              <a:t>Build It:</a:t>
            </a:r>
            <a:r>
              <a:rPr kumimoji="0" lang="en-US" sz="2400" b="0" i="1" u="sng" strike="noStrike" kern="1200" cap="none" spc="0" normalizeH="0" baseline="0" noProof="0" dirty="0" smtClean="0">
                <a:ln>
                  <a:noFill/>
                </a:ln>
                <a:solidFill>
                  <a:prstClr val="black"/>
                </a:solidFill>
                <a:effectLst/>
                <a:uLnTx/>
                <a:uFillTx/>
                <a:latin typeface="Calibri"/>
                <a:ea typeface="+mn-ea"/>
                <a:cs typeface="+mn-cs"/>
              </a:rPr>
              <a:t/>
            </a:r>
            <a:br>
              <a:rPr kumimoji="0" lang="en-US" sz="2400" b="0" i="1" u="sng" strike="noStrike" kern="1200" cap="none" spc="0" normalizeH="0" baseline="0" noProof="0" dirty="0" smtClean="0">
                <a:ln>
                  <a:noFill/>
                </a:ln>
                <a:solidFill>
                  <a:prstClr val="black"/>
                </a:solidFill>
                <a:effectLst/>
                <a:uLnTx/>
                <a:uFillTx/>
                <a:latin typeface="Calibri"/>
                <a:ea typeface="+mn-ea"/>
                <a:cs typeface="+mn-cs"/>
              </a:rPr>
            </a:br>
            <a:endParaRPr lang="en-US" dirty="0"/>
          </a:p>
        </p:txBody>
      </p:sp>
      <p:sp>
        <p:nvSpPr>
          <p:cNvPr id="3" name="Content Placeholder 2"/>
          <p:cNvSpPr>
            <a:spLocks noGrp="1"/>
          </p:cNvSpPr>
          <p:nvPr>
            <p:ph idx="1"/>
          </p:nvPr>
        </p:nvSpPr>
        <p:spPr/>
        <p:txBody>
          <a:bodyPr/>
          <a:lstStyle/>
          <a:p>
            <a:pPr marL="457200" lvl="1" indent="0">
              <a:buNone/>
            </a:pPr>
            <a:r>
              <a:rPr lang="en-US" sz="2400" u="sng" dirty="0" smtClean="0">
                <a:solidFill>
                  <a:prstClr val="black"/>
                </a:solidFill>
              </a:rPr>
              <a:t>Foreseeability </a:t>
            </a:r>
            <a:r>
              <a:rPr lang="en-US" sz="2400" dirty="0">
                <a:solidFill>
                  <a:prstClr val="black"/>
                </a:solidFill>
              </a:rPr>
              <a:t>that sale of alcohol would lead to the specific resulting injury </a:t>
            </a:r>
            <a:r>
              <a:rPr lang="en-US" sz="2400" u="sng" dirty="0">
                <a:solidFill>
                  <a:prstClr val="black"/>
                </a:solidFill>
              </a:rPr>
              <a:t>is not necessary </a:t>
            </a:r>
            <a:r>
              <a:rPr lang="en-US" sz="2400" dirty="0">
                <a:solidFill>
                  <a:prstClr val="black"/>
                </a:solidFill>
              </a:rPr>
              <a:t>to establish liability</a:t>
            </a:r>
            <a:r>
              <a:rPr lang="en-US" sz="2400" dirty="0" smtClean="0">
                <a:solidFill>
                  <a:prstClr val="black"/>
                </a:solidFill>
              </a:rPr>
              <a:t>!</a:t>
            </a:r>
          </a:p>
          <a:p>
            <a:pPr marL="457200" lvl="1" indent="0">
              <a:buNone/>
            </a:pPr>
            <a:endParaRPr lang="en-US" sz="2400" dirty="0">
              <a:solidFill>
                <a:prstClr val="black"/>
              </a:solidFill>
            </a:endParaRPr>
          </a:p>
          <a:p>
            <a:pPr lvl="1">
              <a:buFont typeface="Arial" pitchFamily="34" charset="0"/>
              <a:buChar char="•"/>
            </a:pPr>
            <a:r>
              <a:rPr lang="en-US" sz="2000" dirty="0">
                <a:solidFill>
                  <a:prstClr val="black"/>
                </a:solidFill>
              </a:rPr>
              <a:t>Licensee who violates Dram Shop Act may be liable for a wide range of unpredictable injuries to a third person that </a:t>
            </a:r>
            <a:r>
              <a:rPr lang="en-US" sz="2000" dirty="0" smtClean="0">
                <a:solidFill>
                  <a:prstClr val="black"/>
                </a:solidFill>
              </a:rPr>
              <a:t>result </a:t>
            </a:r>
            <a:r>
              <a:rPr lang="en-US" sz="2000" dirty="0">
                <a:solidFill>
                  <a:prstClr val="black"/>
                </a:solidFill>
              </a:rPr>
              <a:t>from the intoxicated person’s conduct.  </a:t>
            </a:r>
          </a:p>
          <a:p>
            <a:pPr marL="914400" lvl="2" indent="0">
              <a:buNone/>
            </a:pPr>
            <a:r>
              <a:rPr lang="en-US" sz="1600" i="1" dirty="0" smtClean="0">
                <a:solidFill>
                  <a:prstClr val="black"/>
                </a:solidFill>
              </a:rPr>
              <a:t>	Build </a:t>
            </a:r>
            <a:r>
              <a:rPr lang="en-US" sz="1600" i="1" dirty="0">
                <a:solidFill>
                  <a:prstClr val="black"/>
                </a:solidFill>
              </a:rPr>
              <a:t>It and They Will Drink, Inc. v. Strauch</a:t>
            </a:r>
            <a:r>
              <a:rPr lang="en-US" sz="1600" dirty="0">
                <a:solidFill>
                  <a:prstClr val="black"/>
                </a:solidFill>
              </a:rPr>
              <a:t>, 253 P.3d 302 (Colo. 2011)</a:t>
            </a:r>
          </a:p>
          <a:p>
            <a:r>
              <a:rPr lang="en-US" i="1" u="sng" dirty="0" smtClean="0"/>
              <a:t>Build It </a:t>
            </a:r>
            <a:r>
              <a:rPr lang="en-US" dirty="0" smtClean="0"/>
              <a:t>left open the possibility of separate premises liability claims against a bar owner.</a:t>
            </a:r>
            <a:endParaRPr lang="en-US" dirty="0"/>
          </a:p>
        </p:txBody>
      </p:sp>
    </p:spTree>
    <p:extLst>
      <p:ext uri="{BB962C8B-B14F-4D97-AF65-F5344CB8AC3E}">
        <p14:creationId xmlns:p14="http://schemas.microsoft.com/office/powerpoint/2010/main" val="505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small" dirty="0" smtClean="0"/>
              <a:t>Premises Liability</a:t>
            </a:r>
            <a:endParaRPr lang="en-US" cap="small" dirty="0"/>
          </a:p>
        </p:txBody>
      </p:sp>
      <p:sp>
        <p:nvSpPr>
          <p:cNvPr id="3" name="Content Placeholder 2"/>
          <p:cNvSpPr>
            <a:spLocks noGrp="1"/>
          </p:cNvSpPr>
          <p:nvPr>
            <p:ph idx="1"/>
          </p:nvPr>
        </p:nvSpPr>
        <p:spPr>
          <a:xfrm>
            <a:off x="457200" y="1600200"/>
            <a:ext cx="8229600" cy="4800600"/>
          </a:xfrm>
        </p:spPr>
        <p:txBody>
          <a:bodyPr>
            <a:normAutofit lnSpcReduction="10000"/>
          </a:bodyPr>
          <a:lstStyle/>
          <a:p>
            <a:r>
              <a:rPr lang="en-US" dirty="0" smtClean="0"/>
              <a:t>Three types of persons on premises:</a:t>
            </a:r>
          </a:p>
          <a:p>
            <a:pPr lvl="1"/>
            <a:r>
              <a:rPr lang="en-US" b="1" dirty="0" smtClean="0"/>
              <a:t>Trespasser</a:t>
            </a:r>
            <a:r>
              <a:rPr lang="en-US" dirty="0" smtClean="0"/>
              <a:t> – enters or remains on land without consent (duty not to willfully or deliberately injure).</a:t>
            </a:r>
          </a:p>
          <a:p>
            <a:pPr lvl="1"/>
            <a:r>
              <a:rPr lang="en-US" b="1" dirty="0" smtClean="0"/>
              <a:t>Licensee</a:t>
            </a:r>
            <a:r>
              <a:rPr lang="en-US" dirty="0" smtClean="0"/>
              <a:t> – enters or remains on land for licensee’s convenience pursuant to landowner’s consent (duty to warn against dangers actually known).</a:t>
            </a:r>
          </a:p>
          <a:p>
            <a:pPr lvl="1"/>
            <a:r>
              <a:rPr lang="en-US" b="1" dirty="0" smtClean="0"/>
              <a:t>Invitee (bar/tavern customers) – </a:t>
            </a:r>
            <a:r>
              <a:rPr lang="en-US" dirty="0" smtClean="0"/>
              <a:t>enters or remains on land to transact mutually beneficial business or </a:t>
            </a:r>
            <a:r>
              <a:rPr lang="en-US" u="sng" dirty="0" smtClean="0"/>
              <a:t>at owner’s representation that public is requested or expected to remain.</a:t>
            </a:r>
            <a:endParaRPr lang="en-US" u="sng" dirty="0"/>
          </a:p>
        </p:txBody>
      </p:sp>
    </p:spTree>
    <p:extLst>
      <p:ext uri="{BB962C8B-B14F-4D97-AF65-F5344CB8AC3E}">
        <p14:creationId xmlns:p14="http://schemas.microsoft.com/office/powerpoint/2010/main" val="3844531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small" dirty="0" smtClean="0"/>
              <a:t>Premises Liability (Cont.)</a:t>
            </a:r>
            <a:endParaRPr lang="en-US" cap="small" dirty="0"/>
          </a:p>
        </p:txBody>
      </p:sp>
      <p:sp>
        <p:nvSpPr>
          <p:cNvPr id="3" name="Content Placeholder 2"/>
          <p:cNvSpPr>
            <a:spLocks noGrp="1"/>
          </p:cNvSpPr>
          <p:nvPr>
            <p:ph idx="1"/>
          </p:nvPr>
        </p:nvSpPr>
        <p:spPr/>
        <p:txBody>
          <a:bodyPr>
            <a:normAutofit/>
          </a:bodyPr>
          <a:lstStyle/>
          <a:p>
            <a:r>
              <a:rPr lang="en-US" dirty="0" smtClean="0"/>
              <a:t>Tenant may be a “landowner” for purpose of premises liability – </a:t>
            </a:r>
            <a:r>
              <a:rPr lang="en-US" sz="2400" i="1" dirty="0" smtClean="0"/>
              <a:t>Sundheim v. Board of County Commissioners</a:t>
            </a:r>
            <a:r>
              <a:rPr lang="en-US" sz="2400" dirty="0" smtClean="0"/>
              <a:t>, 904 P.2d 1337, 1350 (Colo. App. 1995)</a:t>
            </a:r>
          </a:p>
          <a:p>
            <a:r>
              <a:rPr lang="en-US" dirty="0" smtClean="0"/>
              <a:t>No caps on economic damages for premises liability suits.  </a:t>
            </a:r>
          </a:p>
          <a:p>
            <a:r>
              <a:rPr lang="en-US" dirty="0" smtClean="0"/>
              <a:t>Caps or non-economic losses (pain and suffering) are higher than Dram Shop Act = $468,010.00</a:t>
            </a:r>
          </a:p>
          <a:p>
            <a:endParaRPr lang="en-US" dirty="0" smtClean="0"/>
          </a:p>
        </p:txBody>
      </p:sp>
    </p:spTree>
    <p:extLst>
      <p:ext uri="{BB962C8B-B14F-4D97-AF65-F5344CB8AC3E}">
        <p14:creationId xmlns:p14="http://schemas.microsoft.com/office/powerpoint/2010/main" val="35434151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small" dirty="0" smtClean="0"/>
              <a:t>Invitee/Customer</a:t>
            </a:r>
            <a:endParaRPr lang="en-US" cap="small" dirty="0"/>
          </a:p>
        </p:txBody>
      </p:sp>
      <p:sp>
        <p:nvSpPr>
          <p:cNvPr id="3" name="Content Placeholder 2"/>
          <p:cNvSpPr>
            <a:spLocks noGrp="1"/>
          </p:cNvSpPr>
          <p:nvPr>
            <p:ph idx="1"/>
          </p:nvPr>
        </p:nvSpPr>
        <p:spPr>
          <a:xfrm>
            <a:off x="457200" y="1600200"/>
            <a:ext cx="8229600" cy="4876800"/>
          </a:xfrm>
        </p:spPr>
        <p:txBody>
          <a:bodyPr>
            <a:normAutofit fontScale="85000" lnSpcReduction="10000"/>
          </a:bodyPr>
          <a:lstStyle/>
          <a:p>
            <a:pPr lvl="0"/>
            <a:r>
              <a:rPr lang="en-US" dirty="0" smtClean="0">
                <a:solidFill>
                  <a:prstClr val="black"/>
                </a:solidFill>
              </a:rPr>
              <a:t>Business Owner’s Obligation </a:t>
            </a:r>
            <a:r>
              <a:rPr lang="en-US" dirty="0">
                <a:solidFill>
                  <a:prstClr val="black"/>
                </a:solidFill>
              </a:rPr>
              <a:t>to an </a:t>
            </a:r>
            <a:r>
              <a:rPr lang="en-US" dirty="0" smtClean="0">
                <a:solidFill>
                  <a:prstClr val="black"/>
                </a:solidFill>
              </a:rPr>
              <a:t>Invitee (customer) </a:t>
            </a:r>
            <a:r>
              <a:rPr lang="en-US" dirty="0">
                <a:solidFill>
                  <a:prstClr val="black"/>
                </a:solidFill>
              </a:rPr>
              <a:t>– </a:t>
            </a:r>
            <a:r>
              <a:rPr lang="en-US" dirty="0" smtClean="0">
                <a:solidFill>
                  <a:prstClr val="black"/>
                </a:solidFill>
              </a:rPr>
              <a:t>Duty to take reasonable steps to protect against </a:t>
            </a:r>
            <a:r>
              <a:rPr lang="en-US" dirty="0">
                <a:solidFill>
                  <a:prstClr val="black"/>
                </a:solidFill>
              </a:rPr>
              <a:t>d</a:t>
            </a:r>
            <a:r>
              <a:rPr lang="en-US" dirty="0" smtClean="0">
                <a:solidFill>
                  <a:prstClr val="black"/>
                </a:solidFill>
              </a:rPr>
              <a:t>angers known or should have known. </a:t>
            </a:r>
          </a:p>
          <a:p>
            <a:pPr lvl="1"/>
            <a:r>
              <a:rPr lang="en-US" dirty="0" smtClean="0">
                <a:solidFill>
                  <a:prstClr val="black"/>
                </a:solidFill>
              </a:rPr>
              <a:t>Examples: </a:t>
            </a:r>
          </a:p>
          <a:p>
            <a:pPr lvl="1">
              <a:buFont typeface="Wingdings" pitchFamily="2" charset="2"/>
              <a:buChar char="Ø"/>
            </a:pPr>
            <a:r>
              <a:rPr lang="en-US" sz="1900" i="1" dirty="0" smtClean="0">
                <a:solidFill>
                  <a:prstClr val="black"/>
                </a:solidFill>
              </a:rPr>
              <a:t>Lombard v. Colorado Outdoor Education Center, Inc.</a:t>
            </a:r>
            <a:r>
              <a:rPr lang="en-US" sz="1900" dirty="0" smtClean="0">
                <a:solidFill>
                  <a:prstClr val="black"/>
                </a:solidFill>
              </a:rPr>
              <a:t>, 187 P.3d 565 (Colo. 2008) – </a:t>
            </a:r>
            <a:r>
              <a:rPr lang="en-US" sz="1900" b="1" dirty="0">
                <a:solidFill>
                  <a:prstClr val="black"/>
                </a:solidFill>
              </a:rPr>
              <a:t>Ladder to loft not built to </a:t>
            </a:r>
            <a:r>
              <a:rPr lang="en-US" sz="1900" b="1" dirty="0" smtClean="0">
                <a:solidFill>
                  <a:prstClr val="black"/>
                </a:solidFill>
              </a:rPr>
              <a:t>code </a:t>
            </a:r>
            <a:r>
              <a:rPr lang="en-US" sz="1900" dirty="0" smtClean="0">
                <a:solidFill>
                  <a:prstClr val="black"/>
                </a:solidFill>
              </a:rPr>
              <a:t>–</a:t>
            </a:r>
            <a:r>
              <a:rPr lang="en-US" sz="1900" b="1" dirty="0" smtClean="0">
                <a:solidFill>
                  <a:prstClr val="black"/>
                </a:solidFill>
              </a:rPr>
              <a:t> </a:t>
            </a:r>
            <a:r>
              <a:rPr lang="en-US" sz="1900" dirty="0" smtClean="0">
                <a:solidFill>
                  <a:prstClr val="black"/>
                </a:solidFill>
              </a:rPr>
              <a:t>Supreme </a:t>
            </a:r>
            <a:r>
              <a:rPr lang="en-US" sz="1900" dirty="0">
                <a:solidFill>
                  <a:prstClr val="black"/>
                </a:solidFill>
              </a:rPr>
              <a:t>Court held that building code violation can be used to prove knowledge of danger</a:t>
            </a:r>
            <a:r>
              <a:rPr lang="en-US" sz="1900" dirty="0" smtClean="0">
                <a:solidFill>
                  <a:prstClr val="black"/>
                </a:solidFill>
              </a:rPr>
              <a:t>.  “Land owner could be liable to a plaintiff under the premises liability statute </a:t>
            </a:r>
            <a:r>
              <a:rPr lang="en-US" sz="1900" u="sng" dirty="0" smtClean="0">
                <a:solidFill>
                  <a:prstClr val="black"/>
                </a:solidFill>
              </a:rPr>
              <a:t>if the landowner had constructive notice of a danger</a:t>
            </a:r>
            <a:r>
              <a:rPr lang="en-US" sz="1900" dirty="0" smtClean="0">
                <a:solidFill>
                  <a:prstClr val="black"/>
                </a:solidFill>
              </a:rPr>
              <a:t>”</a:t>
            </a:r>
          </a:p>
          <a:p>
            <a:pPr lvl="1">
              <a:buFont typeface="Wingdings" pitchFamily="2" charset="2"/>
              <a:buChar char="Ø"/>
            </a:pPr>
            <a:endParaRPr lang="en-US" sz="1900" dirty="0" smtClean="0">
              <a:solidFill>
                <a:prstClr val="black"/>
              </a:solidFill>
            </a:endParaRPr>
          </a:p>
          <a:p>
            <a:pPr lvl="1">
              <a:buFont typeface="Wingdings" pitchFamily="2" charset="2"/>
              <a:buChar char="Ø"/>
            </a:pPr>
            <a:r>
              <a:rPr lang="en-US" sz="1900" i="1" dirty="0" smtClean="0">
                <a:solidFill>
                  <a:prstClr val="black"/>
                </a:solidFill>
              </a:rPr>
              <a:t>Observatory Corp. v. Daly</a:t>
            </a:r>
            <a:r>
              <a:rPr lang="en-US" sz="1900" dirty="0" smtClean="0">
                <a:solidFill>
                  <a:prstClr val="black"/>
                </a:solidFill>
              </a:rPr>
              <a:t>, 780 P.2d 462 (Colo. 1989) – </a:t>
            </a:r>
            <a:r>
              <a:rPr lang="en-US" sz="1900" b="1" dirty="0" smtClean="0">
                <a:solidFill>
                  <a:prstClr val="black"/>
                </a:solidFill>
              </a:rPr>
              <a:t>Assault by one bar patron against another </a:t>
            </a:r>
            <a:r>
              <a:rPr lang="en-US" sz="1900" dirty="0" smtClean="0">
                <a:solidFill>
                  <a:prstClr val="black"/>
                </a:solidFill>
              </a:rPr>
              <a:t>- Plaintiff must prove that patron “constituted an unreasonable risk of harm to persons legitimately on the tavern premises.”</a:t>
            </a:r>
          </a:p>
          <a:p>
            <a:pPr lvl="1">
              <a:buFont typeface="Wingdings" pitchFamily="2" charset="2"/>
              <a:buChar char="Ø"/>
            </a:pPr>
            <a:endParaRPr lang="en-US" sz="1900" dirty="0" smtClean="0">
              <a:solidFill>
                <a:prstClr val="black"/>
              </a:solidFill>
            </a:endParaRPr>
          </a:p>
          <a:p>
            <a:pPr lvl="1">
              <a:buFont typeface="Wingdings" pitchFamily="2" charset="2"/>
              <a:buChar char="Ø"/>
            </a:pPr>
            <a:r>
              <a:rPr lang="en-US" sz="1900" i="1" dirty="0" smtClean="0">
                <a:solidFill>
                  <a:prstClr val="black"/>
                </a:solidFill>
              </a:rPr>
              <a:t>Taco Bell, Inc. v. Lannon</a:t>
            </a:r>
            <a:r>
              <a:rPr lang="en-US" sz="1900" dirty="0" smtClean="0">
                <a:solidFill>
                  <a:prstClr val="black"/>
                </a:solidFill>
              </a:rPr>
              <a:t>, 744 P.2d 43 (Colo. 1987) –  </a:t>
            </a:r>
            <a:r>
              <a:rPr lang="en-US" sz="1900" b="1" dirty="0" smtClean="0">
                <a:solidFill>
                  <a:prstClr val="black"/>
                </a:solidFill>
              </a:rPr>
              <a:t>Armed Robbery </a:t>
            </a:r>
            <a:r>
              <a:rPr lang="en-US" sz="1900" dirty="0" smtClean="0">
                <a:solidFill>
                  <a:prstClr val="black"/>
                </a:solidFill>
              </a:rPr>
              <a:t>- “Fast food restaurant had legal duty to take reasonable measures to protect its patrons from consequences of criminal acts on part of unknown third persons, where there had been ten armed robberies at particular restaurant in three previous years”</a:t>
            </a:r>
            <a:endParaRPr lang="en-US" sz="1900" dirty="0">
              <a:solidFill>
                <a:prstClr val="black"/>
              </a:solidFill>
            </a:endParaRPr>
          </a:p>
          <a:p>
            <a:pPr marL="457200" lvl="1" indent="0">
              <a:buNone/>
            </a:pPr>
            <a:endParaRPr lang="en-US" dirty="0" smtClean="0">
              <a:solidFill>
                <a:prstClr val="black"/>
              </a:solidFill>
            </a:endParaRPr>
          </a:p>
          <a:p>
            <a:pPr lvl="1"/>
            <a:endParaRPr lang="en-US" dirty="0">
              <a:solidFill>
                <a:prstClr val="black"/>
              </a:solidFill>
            </a:endParaRPr>
          </a:p>
          <a:p>
            <a:endParaRPr lang="en-US" dirty="0"/>
          </a:p>
        </p:txBody>
      </p:sp>
    </p:spTree>
    <p:extLst>
      <p:ext uri="{BB962C8B-B14F-4D97-AF65-F5344CB8AC3E}">
        <p14:creationId xmlns:p14="http://schemas.microsoft.com/office/powerpoint/2010/main" val="22514308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1286</TotalTime>
  <Words>907</Words>
  <Application>Microsoft Office PowerPoint</Application>
  <PresentationFormat>On-screen Show (4:3)</PresentationFormat>
  <Paragraphs>94</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Dram Shop Act &amp; Premises Liability For Bar and Tavern Owners</vt:lpstr>
      <vt:lpstr>C.R.S. § 12-47-801 Dram Shop Act</vt:lpstr>
      <vt:lpstr>Positive Attributes of the Statute </vt:lpstr>
      <vt:lpstr>Liability</vt:lpstr>
      <vt:lpstr>Build It and They Will Drink, Inc. v. Strauch Colorado Supreme Court Decision – 2011 </vt:lpstr>
      <vt:lpstr>Major new holding of Build It: </vt:lpstr>
      <vt:lpstr>Premises Liability</vt:lpstr>
      <vt:lpstr>Premises Liability (Cont.)</vt:lpstr>
      <vt:lpstr>Invitee/Customer</vt:lpstr>
      <vt:lpstr>Other Conditions Which May Implicate Premises Liability Statute </vt:lpstr>
      <vt:lpstr>Premises Liability v. Dram Shop Act</vt:lpstr>
      <vt:lpstr>PowerPoint Presentation</vt:lpstr>
    </vt:vector>
  </TitlesOfParts>
  <Company>Miller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Dram Shop Act &amp; Premises Liability</dc:title>
  <dc:creator>Scott Jacobs</dc:creator>
  <cp:lastModifiedBy>Scott Jacobs</cp:lastModifiedBy>
  <cp:revision>48</cp:revision>
  <cp:lastPrinted>2013-05-21T23:50:14Z</cp:lastPrinted>
  <dcterms:created xsi:type="dcterms:W3CDTF">2013-05-17T15:10:12Z</dcterms:created>
  <dcterms:modified xsi:type="dcterms:W3CDTF">2014-05-08T20:44:45Z</dcterms:modified>
</cp:coreProperties>
</file>